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4" r:id="rId10"/>
    <p:sldId id="291" r:id="rId11"/>
    <p:sldId id="266" r:id="rId12"/>
    <p:sldId id="292" r:id="rId13"/>
    <p:sldId id="267" r:id="rId14"/>
    <p:sldId id="268" r:id="rId15"/>
    <p:sldId id="269" r:id="rId16"/>
    <p:sldId id="293" r:id="rId17"/>
    <p:sldId id="294" r:id="rId18"/>
    <p:sldId id="270" r:id="rId19"/>
    <p:sldId id="295" r:id="rId20"/>
    <p:sldId id="290" r:id="rId21"/>
    <p:sldId id="271" r:id="rId22"/>
    <p:sldId id="272" r:id="rId23"/>
    <p:sldId id="28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3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6F650D-EBD2-4E15-86BE-D69E7655B2D1}" type="datetimeFigureOut">
              <a:rPr lang="en-IN" smtClean="0"/>
              <a:t>02-07-2023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20EF9-396C-4059-BAC8-8FCCEB485C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784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2EAD0-E14C-EE32-9810-F9989EC15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18BDD3-9F6C-4F5C-F5B6-EB4C12629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365BB-514E-AA25-2169-D90F381CA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98532-B99D-43DC-ACFF-F550A4AE3653}" type="datetime1">
              <a:rPr lang="en-IN" smtClean="0"/>
              <a:t>02-07-2023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FD2E1-8E85-B9FF-6D2D-02073F62C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8979E-9D1F-C5F1-47DE-8F7DC7A72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2692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BD832-8AE5-AAE8-3224-1A7A144CE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754411-EFD0-CB48-C5C0-C94B7B29B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64171-32C7-218A-485F-F6CF5A5EC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3BAB-1306-4DF5-B407-BA8FE821969C}" type="datetime1">
              <a:rPr lang="en-IN" smtClean="0"/>
              <a:t>02-07-2023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63292-5BF5-D7CF-0009-CE20625A0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4820E-83CE-4E54-02C1-4F1E8E1F7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2112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CEE42B-ED09-F75F-EEC8-0846BAD05E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5D092B-7AF7-EE17-D715-48C7E8366A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0D6D7-E1A6-F167-A130-8ED2B6204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156CD-456D-458F-83C8-B7915040DD80}" type="datetime1">
              <a:rPr lang="en-IN" smtClean="0"/>
              <a:t>02-07-2023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6A768-D9C2-A381-51A9-DB22DE97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C985B-146D-68B3-0CC5-FA6B770C9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53302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3520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82BF3-3E10-4AB6-B3AC-3C36DC7AE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A74F7-3DE2-DFCB-2843-B4193043B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6E06A1-8D87-722F-7FA0-920D7DFE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FBB0E-BD49-4E4B-B45D-4F3D9FC69AF9}" type="datetime1">
              <a:rPr lang="en-IN" smtClean="0"/>
              <a:t>02-07-2023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FDC24-A6B9-C212-EF7F-E3E6B5621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AFE17-7B8C-39DF-D096-005887F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508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1A277-95F5-D13B-95DE-91DB6FA9E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CBAD8-8A89-15BD-336E-29D7590DC6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27431-CD51-3411-4337-341189481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C0328-AA16-4214-83D0-5B1FEE6B0FDE}" type="datetime1">
              <a:rPr lang="en-IN" smtClean="0"/>
              <a:t>02-07-2023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8B210-33E8-FBC3-2932-1BF8BF608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F6BFE-E488-279E-034F-B9A2369D4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5123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2B8F2-9CB9-EDB6-5033-D40FDCDC9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0809D-E34C-DB90-E0A5-DE0496F2B2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E5A696-48EF-B9A9-ACA9-C16391E0F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3D6EB-3F35-2F3D-46B8-E071F54D6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DC79F-582F-43B8-9455-5A7B7F5FCCC1}" type="datetime1">
              <a:rPr lang="en-IN" smtClean="0"/>
              <a:t>02-07-2023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92D5A-5B00-D39A-CF1D-FDD632862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E6223-822B-109E-229B-4CD1D444C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3002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69E9-CCBB-00D3-DA3D-A76FD7115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41FA22-15E7-C51E-E084-43889F9E3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78ED36-8C78-370D-0C5A-C2A7971A8E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D48106-7C1A-FA77-2A50-2701F01ABA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3B00DD-D5EA-AB60-D6DA-791B6EC19D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8C4A9F-C787-51DA-935A-BBD2B7479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4CCB9-D68A-4B18-AD8E-71D8805D0C1A}" type="datetime1">
              <a:rPr lang="en-IN" smtClean="0"/>
              <a:t>02-07-2023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5BB4A8-969E-D61D-8362-FE9EFD51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59EC18-3EB7-B2AF-1228-B9CCD78EA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1540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151B2-0B26-68C2-16B1-F97F2FC06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2E6CBC-31F1-CDB9-F567-19E1D185F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866C7-1DC6-42F7-8649-C754CB86A767}" type="datetime1">
              <a:rPr lang="en-IN" smtClean="0"/>
              <a:t>02-07-2023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70E233-F405-1431-300B-0B6370093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2CA56F-C0E8-AB52-5B63-99224CAE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2374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942737-28B4-DC52-670E-16769EBE6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E9015-C06B-4557-9BE2-0060A26AA453}" type="datetime1">
              <a:rPr lang="en-IN" smtClean="0"/>
              <a:t>02-07-2023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032B91-A721-7B9D-0E86-32CFBB1C4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C153C7-F528-A4E0-CC01-B0023BD29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168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6E48-9522-DB5F-0336-7B02862FF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D0CEA-F270-69AB-F6CE-557FF1F26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15FED0-A4BA-8B2C-10CD-7D1B01D6BD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9B8605-E42D-A2B9-2A19-A814E2AE5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9694D-C6E9-410C-BAA0-7B5D9B801499}" type="datetime1">
              <a:rPr lang="en-IN" smtClean="0"/>
              <a:t>02-07-2023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1517FC-6554-A071-1BCF-B618E00C5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1C8962-CE13-96C4-5658-B33E41A26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086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9EAC7-6C23-DFB8-C292-F981D4549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0288F4-4F05-B97B-737F-DF7C0AD108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541A2-022C-6752-02F9-0E86848787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E8A67-6072-8C1F-AB1C-139D2D29F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FD642-3730-47C0-93E8-6FB5D98927EF}" type="datetime1">
              <a:rPr lang="en-IN" smtClean="0"/>
              <a:t>02-07-2023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7B5343-BE89-6A77-5524-975A74AF2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19ABCB-280D-0120-BCB8-5E08E9878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768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E357B5-3339-6FB6-787E-1EC909844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FF5BC2-72CA-1F88-7C3B-243F68F6C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C3541-B76E-B1EE-64AD-125EA61068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F59E4-790A-40D7-908D-5C9D45F6D0E1}" type="datetime1">
              <a:rPr lang="en-IN" smtClean="0"/>
              <a:t>02-07-2023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30D56-279C-C1CD-B097-60E2196CFD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E1C74-6BFD-3D1B-CB64-DDE67CC4D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FB1A21-90FF-41EE-A7B5-993F864CC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020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3" Type="http://schemas.microsoft.com/office/2007/relationships/media" Target="../media/media2.wav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10" Type="http://schemas.openxmlformats.org/officeDocument/2006/relationships/image" Target="../media/image12.png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searchgate.net/publication/310735524_An_Eigencharacter_Technique_for_Offline-Tamil_Handwritten_Character_Recognition" TargetMode="External"/><Relationship Id="rId3" Type="http://schemas.openxmlformats.org/officeDocument/2006/relationships/hyperlink" Target="https://docs.opencv.org/4.x/d9/df8/tutorial_root.html" TargetMode="External"/><Relationship Id="rId7" Type="http://schemas.openxmlformats.org/officeDocument/2006/relationships/hyperlink" Target="https://ieeexplore.ieee.org/abstract/document/7322267?casa_token=4j7sDaBNln4AAAAA:q88p71k-opsUyMlaVFjSka9oNZzU1qBhBvfEyPdc9xbXHSU3k_FmiKMi3XMHtMNbPuX4Veli7Dc" TargetMode="External"/><Relationship Id="rId2" Type="http://schemas.openxmlformats.org/officeDocument/2006/relationships/hyperlink" Target="https://art-of-electronics.blogspot.com/2019/11/writing-in-air-using-finger-in-python.html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sciencedirect.com/science/article/pii/S0957417419304348?casa_token=9KuDc-ux_P4AAAAA:83dwSQ9qLt-2pXIGRloNTUpyeWsslH4hL8nP6KcD6Wik-7G15X_RK3rvG5mR42VGjqDlMhhPdZrd" TargetMode="External"/><Relationship Id="rId5" Type="http://schemas.openxmlformats.org/officeDocument/2006/relationships/hyperlink" Target="https://ieeexplore.ieee.org/abstract/document/7322243?casa_token=I2cixmedX4EAAAAA:fjuekmoogYINPEWL7IakGAJlCG7ielTrBH26S89DYOIsQpEabDeeLr0YLBz53bpIov0Q3oFSBek" TargetMode="External"/><Relationship Id="rId4" Type="http://schemas.openxmlformats.org/officeDocument/2006/relationships/hyperlink" Target="https://ieeexplore.ieee.org/abstract/document/8735896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BFD6249-31B2-D66E-A778-6397EE54FD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721" r="16721"/>
          <a:stretch>
            <a:fillRect/>
          </a:stretch>
        </p:blipFill>
        <p:spPr>
          <a:xfrm>
            <a:off x="8217397" y="1672068"/>
            <a:ext cx="3848077" cy="4425304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9AF98ABB-D0D5-71CE-B63E-4167C845E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82066" y="3615298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E933798C-23E9-AEBB-D241-DB878986B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54042" y="42741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840A9B2-19F7-1ED5-C341-8B01CE6EE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353" y="346505"/>
            <a:ext cx="10515600" cy="1325563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 TIME AIR WRITING AND RECOGNITION OF TAMIL CHARACTER WITH VOICE INTEGRATION USING  DEEP LEARNING</a:t>
            </a:r>
            <a:endParaRPr lang="en-IN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CCA813-99AF-C9C2-ACFB-3BB07470EC4B}"/>
              </a:ext>
            </a:extLst>
          </p:cNvPr>
          <p:cNvCxnSpPr/>
          <p:nvPr/>
        </p:nvCxnSpPr>
        <p:spPr>
          <a:xfrm>
            <a:off x="970990" y="3041232"/>
            <a:ext cx="0" cy="2447925"/>
          </a:xfrm>
          <a:prstGeom prst="line">
            <a:avLst/>
          </a:prstGeom>
          <a:ln w="19050">
            <a:solidFill>
              <a:schemeClr val="accent1">
                <a:alpha val="94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3C81AB0-86EC-B415-66A6-5472EE4163A6}"/>
              </a:ext>
            </a:extLst>
          </p:cNvPr>
          <p:cNvSpPr txBox="1"/>
          <p:nvPr/>
        </p:nvSpPr>
        <p:spPr>
          <a:xfrm>
            <a:off x="1171073" y="2975134"/>
            <a:ext cx="6084463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Ms.PREETHI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 M.E.., Assistant Professor(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Sr.G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(Department of Electronics and Communication Engineering, 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Kongu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Engineering College 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Perundurai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MOHAMMED KAIF K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HEMA S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MONIKRAJ M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2D5E0B-B048-DD72-B304-4D763ABC8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27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33"/>
    </mc:Choice>
    <mc:Fallback xmlns="">
      <p:transition spd="slow" advTm="2183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1">
            <a:extLst>
              <a:ext uri="{FF2B5EF4-FFF2-40B4-BE49-F238E27FC236}">
                <a16:creationId xmlns:a16="http://schemas.microsoft.com/office/drawing/2014/main" id="{CC31ACE2-C053-456A-5695-4D9D891A3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3637813">
            <a:off x="10278035" y="5921070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22225" cap="flat" cmpd="sng" algn="ctr">
            <a:solidFill>
              <a:srgbClr val="C00000">
                <a:alpha val="31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E933798C-23E9-AEBB-D241-DB878986B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24444" y="4984140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D6EC55-22CB-BEA9-7312-F2ACB94D7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10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ECCD00-6CD7-4393-D918-488573D4A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416" y="1613664"/>
            <a:ext cx="4758207" cy="37797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F21C4B-23FD-7054-44A2-277DAAA0373C}"/>
              </a:ext>
            </a:extLst>
          </p:cNvPr>
          <p:cNvSpPr txBox="1"/>
          <p:nvPr/>
        </p:nvSpPr>
        <p:spPr>
          <a:xfrm>
            <a:off x="1095581" y="1915616"/>
            <a:ext cx="3304674" cy="224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MODES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1.ERASE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2.DRAW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3.PREDICT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E297A33-9F8F-2573-0C37-C32C1787C414}"/>
              </a:ext>
            </a:extLst>
          </p:cNvPr>
          <p:cNvCxnSpPr/>
          <p:nvPr/>
        </p:nvCxnSpPr>
        <p:spPr>
          <a:xfrm>
            <a:off x="838200" y="2028574"/>
            <a:ext cx="0" cy="2447925"/>
          </a:xfrm>
          <a:prstGeom prst="line">
            <a:avLst/>
          </a:prstGeom>
          <a:ln w="34925">
            <a:solidFill>
              <a:schemeClr val="accent2">
                <a:lumMod val="40000"/>
                <a:lumOff val="60000"/>
                <a:alpha val="94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7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94"/>
    </mc:Choice>
    <mc:Fallback xmlns="">
      <p:transition spd="slow" advTm="33494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1">
            <a:extLst>
              <a:ext uri="{FF2B5EF4-FFF2-40B4-BE49-F238E27FC236}">
                <a16:creationId xmlns:a16="http://schemas.microsoft.com/office/drawing/2014/main" id="{CC31ACE2-C053-456A-5695-4D9D891A3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3637813">
            <a:off x="1237393" y="625634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22225" cap="flat" cmpd="sng" algn="ctr">
            <a:solidFill>
              <a:srgbClr val="C00000">
                <a:alpha val="31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9AF98ABB-D0D5-71CE-B63E-4167C845E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79607">
            <a:off x="-398573" y="5134858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E933798C-23E9-AEBB-D241-DB878986B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818979" y="3219508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0370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 PIPE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0CF47-E256-97BA-2ED3-EE7A72583E4F}"/>
              </a:ext>
            </a:extLst>
          </p:cNvPr>
          <p:cNvSpPr txBox="1"/>
          <p:nvPr/>
        </p:nvSpPr>
        <p:spPr>
          <a:xfrm>
            <a:off x="1074820" y="1155528"/>
            <a:ext cx="5855369" cy="510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 pipe is a cross platform Open CV library developed by Google which performs computer vision tasks.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hand landmark performs precise key point localization of 21 3D hand knuckle coordinates.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trajectory is mapped by comparing the difference in the movement of hand coordinate points between frames.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ACE620B-2350-7105-768A-5FD4B8A88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11</a:t>
            </a:fld>
            <a:endParaRPr lang="en-IN"/>
          </a:p>
        </p:txBody>
      </p:sp>
      <p:pic>
        <p:nvPicPr>
          <p:cNvPr id="9" name="Content Placeholder 9">
            <a:extLst>
              <a:ext uri="{FF2B5EF4-FFF2-40B4-BE49-F238E27FC236}">
                <a16:creationId xmlns:a16="http://schemas.microsoft.com/office/drawing/2014/main" id="{157DFCAC-A44C-0424-9222-A32233270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425" y="1311498"/>
            <a:ext cx="4655633" cy="399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68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839"/>
    </mc:Choice>
    <mc:Fallback xmlns="">
      <p:transition spd="slow" advTm="38839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1">
            <a:extLst>
              <a:ext uri="{FF2B5EF4-FFF2-40B4-BE49-F238E27FC236}">
                <a16:creationId xmlns:a16="http://schemas.microsoft.com/office/drawing/2014/main" id="{CC31ACE2-C053-456A-5695-4D9D891A3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3637813">
            <a:off x="10278035" y="5921070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22225" cap="flat" cmpd="sng" algn="ctr">
            <a:solidFill>
              <a:srgbClr val="C00000">
                <a:alpha val="31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9AF98ABB-D0D5-71CE-B63E-4167C845E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82969" y="441925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E933798C-23E9-AEBB-D241-DB878986B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278035" y="295619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TRAJECTORY MAPPING AND MASKING</a:t>
            </a:r>
            <a:endParaRPr lang="en-IN" sz="32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0620BE5-4EB1-413B-DEAA-8CDB26B28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12</a:t>
            </a:fld>
            <a:endParaRPr lang="en-IN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77F4F1E5-284D-6EC5-ACDC-AD173B102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253" y="1876374"/>
            <a:ext cx="9342782" cy="362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76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35"/>
    </mc:Choice>
    <mc:Fallback xmlns="">
      <p:transition spd="slow" advTm="9135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C1709-B189-71BA-8B8A-86D806804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13</a:t>
            </a:fld>
            <a:endParaRPr lang="en-IN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6860365A-3CDC-A2DE-F4F8-5C9B275393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0126236"/>
              </p:ext>
            </p:extLst>
          </p:nvPr>
        </p:nvGraphicFramePr>
        <p:xfrm>
          <a:off x="838200" y="1922825"/>
          <a:ext cx="10748212" cy="34131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91369">
                  <a:extLst>
                    <a:ext uri="{9D8B030D-6E8A-4147-A177-3AD203B41FA5}">
                      <a16:colId xmlns:a16="http://schemas.microsoft.com/office/drawing/2014/main" val="2740746129"/>
                    </a:ext>
                  </a:extLst>
                </a:gridCol>
                <a:gridCol w="1791369">
                  <a:extLst>
                    <a:ext uri="{9D8B030D-6E8A-4147-A177-3AD203B41FA5}">
                      <a16:colId xmlns:a16="http://schemas.microsoft.com/office/drawing/2014/main" val="4111708746"/>
                    </a:ext>
                  </a:extLst>
                </a:gridCol>
                <a:gridCol w="1791369">
                  <a:extLst>
                    <a:ext uri="{9D8B030D-6E8A-4147-A177-3AD203B41FA5}">
                      <a16:colId xmlns:a16="http://schemas.microsoft.com/office/drawing/2014/main" val="937426911"/>
                    </a:ext>
                  </a:extLst>
                </a:gridCol>
                <a:gridCol w="1791369">
                  <a:extLst>
                    <a:ext uri="{9D8B030D-6E8A-4147-A177-3AD203B41FA5}">
                      <a16:colId xmlns:a16="http://schemas.microsoft.com/office/drawing/2014/main" val="584336414"/>
                    </a:ext>
                  </a:extLst>
                </a:gridCol>
                <a:gridCol w="1994565">
                  <a:extLst>
                    <a:ext uri="{9D8B030D-6E8A-4147-A177-3AD203B41FA5}">
                      <a16:colId xmlns:a16="http://schemas.microsoft.com/office/drawing/2014/main" val="2591926736"/>
                    </a:ext>
                  </a:extLst>
                </a:gridCol>
                <a:gridCol w="1588171">
                  <a:extLst>
                    <a:ext uri="{9D8B030D-6E8A-4147-A177-3AD203B41FA5}">
                      <a16:colId xmlns:a16="http://schemas.microsoft.com/office/drawing/2014/main" val="2180497493"/>
                    </a:ext>
                  </a:extLst>
                </a:gridCol>
              </a:tblGrid>
              <a:tr h="154498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DATASET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NUMBER </a:t>
                      </a:r>
                    </a:p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OF SUBJECTS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NUMBER</a:t>
                      </a:r>
                    </a:p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OF </a:t>
                      </a:r>
                    </a:p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IMAGES </a:t>
                      </a:r>
                    </a:p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PER SUBJECT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TOTAL NUMBER</a:t>
                      </a:r>
                    </a:p>
                    <a:p>
                      <a:pPr algn="ctr"/>
                      <a:r>
                        <a:rPr lang="en-IN" sz="1800" b="1" baseline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OF </a:t>
                      </a:r>
                    </a:p>
                    <a:p>
                      <a:pPr algn="ctr"/>
                      <a:r>
                        <a:rPr lang="en-IN" sz="1800" b="1" baseline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SAMPLE IMAGES</a:t>
                      </a:r>
                      <a:endParaRPr lang="en-IN" sz="1800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IMAGES CONSIDERED</a:t>
                      </a:r>
                    </a:p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FOR</a:t>
                      </a:r>
                    </a:p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TRAINING </a:t>
                      </a:r>
                    </a:p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PER SUBJECT 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IMAGES CONSIDERED FOR </a:t>
                      </a:r>
                    </a:p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TESTING </a:t>
                      </a:r>
                    </a:p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PER </a:t>
                      </a:r>
                    </a:p>
                    <a:p>
                      <a:pPr algn="ctr"/>
                      <a:r>
                        <a:rPr lang="en-IN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SUBJECT 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271497"/>
                  </a:ext>
                </a:extLst>
              </a:tr>
              <a:tr h="1401501">
                <a:tc>
                  <a:txBody>
                    <a:bodyPr/>
                    <a:lstStyle/>
                    <a:p>
                      <a:endParaRPr lang="en-IN" dirty="0"/>
                    </a:p>
                    <a:p>
                      <a:pPr algn="ctr"/>
                      <a:r>
                        <a:rPr lang="en-IN" dirty="0"/>
                        <a:t> HP   Tamil Dataset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r>
                        <a:rPr lang="en-IN" dirty="0"/>
                        <a:t>         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  <a:p>
                      <a:pPr algn="ctr"/>
                      <a:r>
                        <a:rPr lang="en-IN" dirty="0"/>
                        <a:t>500 on an       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r>
                        <a:rPr lang="en-IN" dirty="0"/>
                        <a:t>       18215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r>
                        <a:rPr lang="en-IN" dirty="0"/>
                        <a:t>       14159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r>
                        <a:rPr lang="en-IN" dirty="0"/>
                        <a:t>      3540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3684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8046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59"/>
    </mc:Choice>
    <mc:Fallback xmlns="">
      <p:transition spd="slow" advTm="26859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753" y="908950"/>
            <a:ext cx="10515600" cy="1325563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DENSE NET 121</a:t>
            </a:r>
          </a:p>
        </p:txBody>
      </p:sp>
      <p:sp>
        <p:nvSpPr>
          <p:cNvPr id="18" name="Freeform: Shape 11">
            <a:extLst>
              <a:ext uri="{FF2B5EF4-FFF2-40B4-BE49-F238E27FC236}">
                <a16:creationId xmlns:a16="http://schemas.microsoft.com/office/drawing/2014/main" id="{08045549-9491-6586-56C2-C09AB594E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108894" y="-827773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AB98723-A537-DF93-D447-29BD3C79F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86641" y="750984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04CAE-4FC9-CC76-FF96-2C57F35F1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14</a:t>
            </a:fld>
            <a:endParaRPr lang="en-IN"/>
          </a:p>
        </p:txBody>
      </p:sp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E5A631E7-7FF9-D0BE-79B1-83D6ACC7B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53" y="2392479"/>
            <a:ext cx="10972800" cy="34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43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737"/>
    </mc:Choice>
    <mc:Fallback xmlns="">
      <p:transition spd="slow" advTm="85737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AND TESTING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0CF47-E256-97BA-2ED3-EE7A72583E4F}"/>
              </a:ext>
            </a:extLst>
          </p:cNvPr>
          <p:cNvSpPr txBox="1"/>
          <p:nvPr/>
        </p:nvSpPr>
        <p:spPr>
          <a:xfrm>
            <a:off x="838200" y="1283169"/>
            <a:ext cx="10683240" cy="96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trained model obtained a maximum accuracy of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83.58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% and maximum validation accuracy of 93.53% with minimum training loss of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48.45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% and minimum validation loss of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19.7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%.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FE2F7-A071-BE26-C37A-5464E69C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15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AD167C-1F01-708E-2623-20ACAD1A5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570" y="2854028"/>
            <a:ext cx="3860987" cy="2891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B251B7-C0E1-C571-211F-C2B320F25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6187" y="2768303"/>
            <a:ext cx="3894768" cy="306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4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18"/>
    </mc:Choice>
    <mc:Fallback xmlns="">
      <p:transition spd="slow" advTm="27618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944"/>
            <a:ext cx="10515600" cy="670154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F1 SCORE  AND CONFUSION MATRIX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0CF47-E256-97BA-2ED3-EE7A72583E4F}"/>
              </a:ext>
            </a:extLst>
          </p:cNvPr>
          <p:cNvSpPr txBox="1"/>
          <p:nvPr/>
        </p:nvSpPr>
        <p:spPr>
          <a:xfrm>
            <a:off x="838200" y="2568133"/>
            <a:ext cx="3554506" cy="4653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 confusion matrix is used to describe how well a classification system performs. The output of a classification algorithm is shown and summarized for 35 classes in the confusion matrix. </a:t>
            </a:r>
            <a:endParaRPr lang="en-IN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FE2F7-A071-BE26-C37A-5464E69C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16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7C8445-7956-AD2E-4152-F25669188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777" y="1388571"/>
            <a:ext cx="9816351" cy="707887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5AE37175-7EE3-0D45-6E8D-6652B85AA8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897" y="2591931"/>
            <a:ext cx="5757801" cy="395265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DB88868-B567-837A-C9EC-D0852188D50D}"/>
              </a:ext>
            </a:extLst>
          </p:cNvPr>
          <p:cNvSpPr txBox="1"/>
          <p:nvPr/>
        </p:nvSpPr>
        <p:spPr>
          <a:xfrm>
            <a:off x="874061" y="888514"/>
            <a:ext cx="74138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obtained F1 Score is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0.9355.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01601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18"/>
    </mc:Choice>
    <mc:Fallback xmlns="">
      <p:transition spd="slow" advTm="27618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753" y="908950"/>
            <a:ext cx="10515600" cy="1325563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VOICE FILE</a:t>
            </a:r>
          </a:p>
        </p:txBody>
      </p:sp>
      <p:sp>
        <p:nvSpPr>
          <p:cNvPr id="18" name="Freeform: Shape 11">
            <a:extLst>
              <a:ext uri="{FF2B5EF4-FFF2-40B4-BE49-F238E27FC236}">
                <a16:creationId xmlns:a16="http://schemas.microsoft.com/office/drawing/2014/main" id="{08045549-9491-6586-56C2-C09AB594E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108894" y="-827773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AB98723-A537-DF93-D447-29BD3C79F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86641" y="750984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04CAE-4FC9-CC76-FF96-2C57F35F1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17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AAF493-A85B-B609-D6C3-EB528CB8AF92}"/>
              </a:ext>
            </a:extLst>
          </p:cNvPr>
          <p:cNvSpPr txBox="1"/>
          <p:nvPr/>
        </p:nvSpPr>
        <p:spPr>
          <a:xfrm>
            <a:off x="1647825" y="2383115"/>
            <a:ext cx="828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ta-I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Latha" panose="020B0604020202020204" pitchFamily="34" charset="0"/>
              </a:rPr>
              <a:t>இ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 </a:t>
            </a:r>
            <a:endParaRPr lang="en-IN" dirty="0"/>
          </a:p>
        </p:txBody>
      </p:sp>
      <p:pic>
        <p:nvPicPr>
          <p:cNvPr id="8" name="2">
            <a:hlinkClick r:id="" action="ppaction://media"/>
            <a:extLst>
              <a:ext uri="{FF2B5EF4-FFF2-40B4-BE49-F238E27FC236}">
                <a16:creationId xmlns:a16="http://schemas.microsoft.com/office/drawing/2014/main" id="{8A38D3A8-D98B-2C3C-E600-AB55CA7725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841625" y="2335212"/>
            <a:ext cx="487363" cy="4873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FA466B-D452-DEA4-753A-53F23E240644}"/>
              </a:ext>
            </a:extLst>
          </p:cNvPr>
          <p:cNvSpPr txBox="1"/>
          <p:nvPr/>
        </p:nvSpPr>
        <p:spPr>
          <a:xfrm>
            <a:off x="7261225" y="2252940"/>
            <a:ext cx="828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ta-IN" sz="18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Latha" panose="020B0604020202020204" pitchFamily="34" charset="0"/>
              </a:rPr>
              <a:t>உ</a:t>
            </a:r>
            <a:r>
              <a:rPr lang="en-IN" sz="18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endParaRPr lang="en-IN" dirty="0"/>
          </a:p>
        </p:txBody>
      </p:sp>
      <p:pic>
        <p:nvPicPr>
          <p:cNvPr id="10" name="4">
            <a:hlinkClick r:id="" action="ppaction://media"/>
            <a:extLst>
              <a:ext uri="{FF2B5EF4-FFF2-40B4-BE49-F238E27FC236}">
                <a16:creationId xmlns:a16="http://schemas.microsoft.com/office/drawing/2014/main" id="{E403DB38-D6ED-C27B-976F-B6F8CF0E5B5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75651" y="2208165"/>
            <a:ext cx="487363" cy="4873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FC269DE-47B3-ED77-DAB9-77D049025634}"/>
              </a:ext>
            </a:extLst>
          </p:cNvPr>
          <p:cNvSpPr txBox="1"/>
          <p:nvPr/>
        </p:nvSpPr>
        <p:spPr>
          <a:xfrm>
            <a:off x="1647825" y="4581803"/>
            <a:ext cx="828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ta-IN" sz="18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Latha" panose="020B0604020202020204" pitchFamily="34" charset="0"/>
              </a:rPr>
              <a:t>ஜ்</a:t>
            </a:r>
            <a:r>
              <a:rPr lang="en-IN" sz="18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endParaRPr lang="en-IN" dirty="0"/>
          </a:p>
        </p:txBody>
      </p:sp>
      <p:pic>
        <p:nvPicPr>
          <p:cNvPr id="12" name="32">
            <a:hlinkClick r:id="" action="ppaction://media"/>
            <a:extLst>
              <a:ext uri="{FF2B5EF4-FFF2-40B4-BE49-F238E27FC236}">
                <a16:creationId xmlns:a16="http://schemas.microsoft.com/office/drawing/2014/main" id="{BD5B7FD8-0C20-B247-CB28-6BC7AAF1956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841625" y="4522788"/>
            <a:ext cx="487363" cy="4873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C302F7-FB47-BCF7-3F32-1E6B1F996096}"/>
              </a:ext>
            </a:extLst>
          </p:cNvPr>
          <p:cNvSpPr txBox="1"/>
          <p:nvPr/>
        </p:nvSpPr>
        <p:spPr>
          <a:xfrm>
            <a:off x="7546976" y="4493181"/>
            <a:ext cx="828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ta-IN" sz="18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Latha" panose="020B0604020202020204" pitchFamily="34" charset="0"/>
              </a:rPr>
              <a:t>த்</a:t>
            </a:r>
            <a:r>
              <a:rPr lang="en-IN" sz="1800" kern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'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endParaRPr lang="en-IN" dirty="0"/>
          </a:p>
        </p:txBody>
      </p:sp>
      <p:pic>
        <p:nvPicPr>
          <p:cNvPr id="14" name="20">
            <a:hlinkClick r:id="" action="ppaction://media"/>
            <a:extLst>
              <a:ext uri="{FF2B5EF4-FFF2-40B4-BE49-F238E27FC236}">
                <a16:creationId xmlns:a16="http://schemas.microsoft.com/office/drawing/2014/main" id="{F68155B2-B718-7F2D-C672-D230B1DD88F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94210" y="43751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81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737"/>
    </mc:Choice>
    <mc:Fallback xmlns="">
      <p:transition spd="slow" advTm="85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8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46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87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3"/>
            <a:ext cx="10515600" cy="1325563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TRAJECTORY MAPPED AND MASKED OUPUT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27D15E-8ADD-4A72-6D69-B1C336260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18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0C3977-3B15-9372-4515-041AB00EA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6595" y="1556385"/>
            <a:ext cx="5280660" cy="21259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40B2DC-2712-3E05-6B1C-0836A4A72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215" y="4060363"/>
            <a:ext cx="527304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79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13"/>
    </mc:Choice>
    <mc:Fallback xmlns="">
      <p:transition spd="slow" advTm="24813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3"/>
            <a:ext cx="10515600" cy="1325563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 AND VOICE OUPUT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27D15E-8ADD-4A72-6D69-B1C336260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19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85199C-A16E-6F98-99FF-00AAAE6E7B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626" y="1488440"/>
            <a:ext cx="2880360" cy="23545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55467B-D07E-AF49-3916-41297031A7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016" y="1537335"/>
            <a:ext cx="2788920" cy="22567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E5175F-9F43-8966-337E-06D75B8BAE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506" y="4192270"/>
            <a:ext cx="2514600" cy="2316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8498E9-7B35-4C31-2213-AE2F332C39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554" y="4254502"/>
            <a:ext cx="256794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83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13"/>
    </mc:Choice>
    <mc:Fallback xmlns="">
      <p:transition spd="slow" advTm="2481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1">
            <a:extLst>
              <a:ext uri="{FF2B5EF4-FFF2-40B4-BE49-F238E27FC236}">
                <a16:creationId xmlns:a16="http://schemas.microsoft.com/office/drawing/2014/main" id="{CC31ACE2-C053-456A-5695-4D9D891A3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3637813">
            <a:off x="10278035" y="5921070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22225" cap="flat" cmpd="sng" algn="ctr">
            <a:solidFill>
              <a:srgbClr val="C00000">
                <a:alpha val="31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9AF98ABB-D0D5-71CE-B63E-4167C845E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82969" y="441925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E933798C-23E9-AEBB-D241-DB878986B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278035" y="295619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0CF47-E256-97BA-2ED3-EE7A72583E4F}"/>
              </a:ext>
            </a:extLst>
          </p:cNvPr>
          <p:cNvSpPr txBox="1"/>
          <p:nvPr/>
        </p:nvSpPr>
        <p:spPr>
          <a:xfrm>
            <a:off x="1023599" y="1741037"/>
            <a:ext cx="8855243" cy="168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develop an air writing model which can recognise Tamil alphabets (11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uyir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ezhuthugal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18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ezhuthugal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5 vada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mozhi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ezhuthugal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1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aayudha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ezhuthu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along with voice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intergration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E1F12E-C15D-80AF-446C-CD7960C40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334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97"/>
    </mc:Choice>
    <mc:Fallback xmlns="">
      <p:transition spd="slow" advTm="14197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2357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VIDEO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0CF47-E256-97BA-2ED3-EE7A72583E4F}"/>
              </a:ext>
            </a:extLst>
          </p:cNvPr>
          <p:cNvSpPr txBox="1"/>
          <p:nvPr/>
        </p:nvSpPr>
        <p:spPr>
          <a:xfrm>
            <a:off x="838200" y="1283169"/>
            <a:ext cx="10683240" cy="10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FE2F7-A071-BE26-C37A-5464E69C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20</a:t>
            </a:fld>
            <a:endParaRPr lang="en-IN"/>
          </a:p>
        </p:txBody>
      </p:sp>
      <p:pic>
        <p:nvPicPr>
          <p:cNvPr id="2" name="VID-20230501-WA0011">
            <a:hlinkClick r:id="" action="ppaction://media"/>
            <a:extLst>
              <a:ext uri="{FF2B5EF4-FFF2-40B4-BE49-F238E27FC236}">
                <a16:creationId xmlns:a16="http://schemas.microsoft.com/office/drawing/2014/main" id="{9FC3680A-E3BC-ADB8-BEF1-9548992102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79409" y="1457325"/>
            <a:ext cx="886466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8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482"/>
    </mc:Choice>
    <mc:Fallback xmlns="">
      <p:transition spd="slow" advTm="95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832" objId="6"/>
        <p14:triggerEvt type="onClick" time="1833" objId="6"/>
        <p14:pauseEvt time="8245" objId="6"/>
        <p14:triggerEvt type="onClick" time="8246" objId="6"/>
        <p14:resumeEvt time="13514" objId="6"/>
        <p14:triggerEvt type="onClick" time="13515" objId="6"/>
        <p14:pauseEvt time="15226" objId="6"/>
        <p14:triggerEvt type="onClick" time="15227" objId="6"/>
        <p14:resumeEvt time="23024" objId="6"/>
        <p14:triggerEvt type="onClick" time="23024" objId="6"/>
        <p14:pauseEvt time="24077" objId="6"/>
        <p14:triggerEvt type="onClick" time="24078" objId="6"/>
        <p14:resumeEvt time="38272" objId="6"/>
        <p14:triggerEvt type="onClick" time="38273" objId="6"/>
        <p14:pauseEvt time="43744" objId="6"/>
        <p14:triggerEvt type="onClick" time="43745" objId="6"/>
        <p14:resumeEvt time="46109" objId="6"/>
        <p14:triggerEvt type="onClick" time="46110" objId="6"/>
        <p14:pauseEvt time="48095" objId="6"/>
        <p14:triggerEvt type="onClick" time="48095" objId="6"/>
        <p14:resumeEvt time="50225" objId="6"/>
        <p14:triggerEvt type="onClick" time="50226" objId="6"/>
        <p14:pauseEvt time="51362" objId="6"/>
        <p14:triggerEvt type="onClick" time="51363" objId="6"/>
        <p14:resumeEvt time="59584" objId="6"/>
        <p14:triggerEvt type="onClick" time="59584" objId="6"/>
        <p14:pauseEvt time="65895" objId="6"/>
        <p14:triggerEvt type="onClick" time="65896" objId="6"/>
        <p14:resumeEvt time="71907" objId="6"/>
        <p14:triggerEvt type="onClick" time="71907" objId="6"/>
        <p14:pauseEvt time="82095" objId="6"/>
        <p14:triggerEvt type="onClick" time="82096" objId="6"/>
        <p14:resumeEvt time="83411" objId="6"/>
        <p14:triggerEvt type="onClick" time="83412" objId="6"/>
        <p14:pauseEvt time="84930" objId="6"/>
        <p14:triggerEvt type="onClick" time="84931" objId="6"/>
        <p14:resumeEvt time="91328" objId="6"/>
        <p14:triggerEvt type="onClick" time="91329" objId="6"/>
        <p14:stopEvt time="92057" objId="6"/>
        <p14:playEvt time="93844" objId="6"/>
        <p14:triggerEvt type="onClick" time="93845" objId="6"/>
        <p14:pauseEvt time="95482" objId="6"/>
        <p14:stopEvt time="95482" objId="6"/>
      </p14:showEvt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1">
            <a:extLst>
              <a:ext uri="{FF2B5EF4-FFF2-40B4-BE49-F238E27FC236}">
                <a16:creationId xmlns:a16="http://schemas.microsoft.com/office/drawing/2014/main" id="{CC31ACE2-C053-456A-5695-4D9D891A3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3637813">
            <a:off x="11373021" y="6010718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22225" cap="flat" cmpd="sng" algn="ctr">
            <a:solidFill>
              <a:srgbClr val="C00000">
                <a:alpha val="31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9AF98ABB-D0D5-71CE-B63E-4167C845E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278035" y="4482491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E933798C-23E9-AEBB-D241-DB878986B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6223" y="295619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0CF47-E256-97BA-2ED3-EE7A72583E4F}"/>
              </a:ext>
            </a:extLst>
          </p:cNvPr>
          <p:cNvSpPr txBox="1"/>
          <p:nvPr/>
        </p:nvSpPr>
        <p:spPr>
          <a:xfrm>
            <a:off x="838200" y="1354734"/>
            <a:ext cx="8855243" cy="5118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Air writing has been achieved by using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mediapipe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method which maps the</a:t>
            </a:r>
            <a:r>
              <a:rPr lang="en-US" sz="22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trajectory of the character that has been written in the free space.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After masking the resultant image along with the pre trained HP</a:t>
            </a:r>
            <a:r>
              <a:rPr lang="en-US" sz="22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dataset has been given to the Dense Net 121, a CNN model which gave the predicted</a:t>
            </a:r>
            <a:r>
              <a:rPr lang="en-US" sz="22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text and voice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output for 11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uyir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ezhuthugal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18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mei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ezhuthugal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5 vada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mozhi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ezhuthugal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1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aayudha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ezhuthu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model obtained a maximum training and validation</a:t>
            </a:r>
            <a:r>
              <a:rPr lang="en-US" sz="22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accuracy</a:t>
            </a:r>
            <a:r>
              <a:rPr lang="en-US" sz="2200" spc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200" spc="9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83.58%</a:t>
            </a:r>
            <a:r>
              <a:rPr lang="en-US" sz="2200" spc="1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2200" spc="1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93.53%</a:t>
            </a:r>
            <a:r>
              <a:rPr lang="en-US" sz="2200" spc="9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respectively</a:t>
            </a:r>
            <a:r>
              <a:rPr lang="en-US" sz="2200" spc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with</a:t>
            </a:r>
            <a:r>
              <a:rPr lang="en-US" sz="2200" spc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minimum</a:t>
            </a:r>
            <a:r>
              <a:rPr lang="en-US" sz="2200" spc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training</a:t>
            </a:r>
            <a:r>
              <a:rPr lang="en-US" sz="2200" spc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2200" spc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validation</a:t>
            </a:r>
            <a:r>
              <a:rPr lang="en-US" sz="2200" spc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loss</a:t>
            </a:r>
            <a:r>
              <a:rPr lang="en-US" sz="2200" spc="-2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2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48.45%</a:t>
            </a:r>
            <a:r>
              <a:rPr lang="en-US" sz="22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 19.7%</a:t>
            </a:r>
            <a:r>
              <a:rPr lang="en-US" sz="22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respectively with F1 score of 0.9355.</a:t>
            </a:r>
            <a:endParaRPr lang="en-IN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58DD2B-C950-715D-A21C-78ADA8685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75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157"/>
    </mc:Choice>
    <mc:Fallback xmlns="">
      <p:transition spd="slow" advTm="26157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0CF47-E256-97BA-2ED3-EE7A72583E4F}"/>
              </a:ext>
            </a:extLst>
          </p:cNvPr>
          <p:cNvSpPr txBox="1"/>
          <p:nvPr/>
        </p:nvSpPr>
        <p:spPr>
          <a:xfrm>
            <a:off x="1023599" y="1368935"/>
            <a:ext cx="10787401" cy="5444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https://art-of-electronics.blogspot.com/2019/11/writing-in-air-using-finger-in-python.html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https://docs.opencv.org/4.x/d9/df8/tutorial_root.html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https://ieeexplore.ieee.org/abstract/document/8735896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https://ieeexplore.ieee.org/abstract/document/7322243?casa_token=I2cixmedX4EAAAAA:fjuekmoogYINPEWL7IakGAJlCG7ielTrBH26S89DYOIsQpEabDeeLr0YLBz53bpIov0Q3oFSBek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https://www.sciencedirect.com/science/article/pii/S0957417419304348?casa_token=9KuDc-ux_P4AAAAA:83dwSQ9qLt-2pXIGRloNTUpyeWsslH4hL8nP6KcD6Wik-7G15X_RK3rvG5mR42VGjqDlMhhPdZrd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https://ieeexplore.ieee.org/abstract/document/7322267?casa_token=4j7sDaBNln4AAAAA:q88p71k-opsUyMlaVFjSka9oNZzU1qBhBvfEyPdc9xbXHSU3k_FmiKMi3XMHtMNbPuX4Veli7Dc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0" lang="en-US" altLang="en-US" b="0" i="0" strike="noStrike" cap="none" normalizeH="0" baseline="0" dirty="0">
                <a:ln>
                  <a:noFill/>
                </a:ln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https://www.researchgate.net/publication/310735524_An_Eigencharacter_Technique_for_Offline-Tamil_Handwritten_Character_Recognition</a:t>
            </a:r>
            <a:r>
              <a:rPr kumimoji="0" lang="en-US" altLang="en-US" b="0" i="0" strike="noStrike" cap="none" normalizeH="0" baseline="0" dirty="0">
                <a:ln>
                  <a:noFill/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 algn="ctr">
              <a:lnSpc>
                <a:spcPct val="150000"/>
              </a:lnSpc>
              <a:buFont typeface="+mj-lt"/>
              <a:buAutoNum type="arabicPeriod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D7BD49-0A75-A0C7-47AF-88DFAE20E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167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2"/>
    </mc:Choice>
    <mc:Fallback xmlns="">
      <p:transition spd="slow" advTm="5002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pic>
        <p:nvPicPr>
          <p:cNvPr id="14" name="图片占位符 13" descr="People working in office">
            <a:extLst>
              <a:ext uri="{FF2B5EF4-FFF2-40B4-BE49-F238E27FC236}">
                <a16:creationId xmlns:a16="http://schemas.microsoft.com/office/drawing/2014/main" id="{496155F4-61B2-441D-9F16-788866450DA2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1502" y="2493385"/>
            <a:ext cx="1465840" cy="1289394"/>
          </a:xfrm>
        </p:spPr>
      </p:pic>
      <p:pic>
        <p:nvPicPr>
          <p:cNvPr id="16" name="图片占位符 15" descr="People in an office discussing work over a laptop&#10;">
            <a:extLst>
              <a:ext uri="{FF2B5EF4-FFF2-40B4-BE49-F238E27FC236}">
                <a16:creationId xmlns:a16="http://schemas.microsoft.com/office/drawing/2014/main" id="{BCD5762E-DD49-42B3-9CA8-46A4AD7193E2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54948" y="2493385"/>
            <a:ext cx="1465840" cy="1289394"/>
          </a:xfrm>
        </p:spPr>
      </p:pic>
      <p:pic>
        <p:nvPicPr>
          <p:cNvPr id="18" name="图片占位符 17" descr="Layout of website design sketches on white paper">
            <a:extLst>
              <a:ext uri="{FF2B5EF4-FFF2-40B4-BE49-F238E27FC236}">
                <a16:creationId xmlns:a16="http://schemas.microsoft.com/office/drawing/2014/main" id="{1051CD21-1408-4D13-BF0B-0D7013AD2D0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28" name="Picture Placeholder 27" descr="Businesswoman reviewing sticky notes on a wall">
            <a:extLst>
              <a:ext uri="{FF2B5EF4-FFF2-40B4-BE49-F238E27FC236}">
                <a16:creationId xmlns:a16="http://schemas.microsoft.com/office/drawing/2014/main" id="{B746A775-E65C-70F6-9DB4-E51F7F2DAECE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37"/>
    </mc:Choice>
    <mc:Fallback xmlns="">
      <p:transition spd="slow" advTm="823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1">
            <a:extLst>
              <a:ext uri="{FF2B5EF4-FFF2-40B4-BE49-F238E27FC236}">
                <a16:creationId xmlns:a16="http://schemas.microsoft.com/office/drawing/2014/main" id="{CC31ACE2-C053-456A-5695-4D9D891A3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3637813">
            <a:off x="10278035" y="5921070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6C3A0">
              <a:alpha val="49804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9AF98ABB-D0D5-71CE-B63E-4167C845E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82969" y="441925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E933798C-23E9-AEBB-D241-DB878986B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278035" y="295619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0CF47-E256-97BA-2ED3-EE7A72583E4F}"/>
              </a:ext>
            </a:extLst>
          </p:cNvPr>
          <p:cNvSpPr txBox="1"/>
          <p:nvPr/>
        </p:nvSpPr>
        <p:spPr>
          <a:xfrm>
            <a:off x="1171073" y="1595717"/>
            <a:ext cx="8295656" cy="3349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writing refers to writing characters in free space. The deep learning model can  recognise the air written Tamil characters (11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uyir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ezhuthugal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18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ezhuthugal,5 vada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mozhi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ezhuthugal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1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aayudha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ezhuthu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equivalent phonetic text along with voice output for the characters will be produced in the model.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FAFADE-BD17-B1EF-F347-2AFBE25EB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523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19"/>
    </mc:Choice>
    <mc:Fallback xmlns="">
      <p:transition spd="slow" advTm="3251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12" y="0"/>
            <a:ext cx="10515600" cy="987331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DC057BA8-B6DC-2D90-27CF-E00610E6E7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139404"/>
              </p:ext>
            </p:extLst>
          </p:nvPr>
        </p:nvGraphicFramePr>
        <p:xfrm>
          <a:off x="366935" y="1123638"/>
          <a:ext cx="11458129" cy="486664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587693">
                  <a:extLst>
                    <a:ext uri="{9D8B030D-6E8A-4147-A177-3AD203B41FA5}">
                      <a16:colId xmlns:a16="http://schemas.microsoft.com/office/drawing/2014/main" val="1776546960"/>
                    </a:ext>
                  </a:extLst>
                </a:gridCol>
                <a:gridCol w="3126998">
                  <a:extLst>
                    <a:ext uri="{9D8B030D-6E8A-4147-A177-3AD203B41FA5}">
                      <a16:colId xmlns:a16="http://schemas.microsoft.com/office/drawing/2014/main" val="2768929380"/>
                    </a:ext>
                  </a:extLst>
                </a:gridCol>
                <a:gridCol w="2422358">
                  <a:extLst>
                    <a:ext uri="{9D8B030D-6E8A-4147-A177-3AD203B41FA5}">
                      <a16:colId xmlns:a16="http://schemas.microsoft.com/office/drawing/2014/main" val="3986987265"/>
                    </a:ext>
                  </a:extLst>
                </a:gridCol>
                <a:gridCol w="1950044">
                  <a:extLst>
                    <a:ext uri="{9D8B030D-6E8A-4147-A177-3AD203B41FA5}">
                      <a16:colId xmlns:a16="http://schemas.microsoft.com/office/drawing/2014/main" val="4120494029"/>
                    </a:ext>
                  </a:extLst>
                </a:gridCol>
                <a:gridCol w="3371036">
                  <a:extLst>
                    <a:ext uri="{9D8B030D-6E8A-4147-A177-3AD203B41FA5}">
                      <a16:colId xmlns:a16="http://schemas.microsoft.com/office/drawing/2014/main" val="42693449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 OF THE PAPER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PUBLISHER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4216644"/>
                  </a:ext>
                </a:extLst>
              </a:tr>
              <a:tr h="118290"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Trajectory based Air-Writing Recognition using Deep Neural Network and Depth Sensor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Md.Shahinur</a:t>
                      </a:r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Alam,Ki-Chul</a:t>
                      </a:r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Kwon, Nam </a:t>
                      </a:r>
                      <a:r>
                        <a:rPr lang="en-IN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Kim,Md.Ashraful</a:t>
                      </a:r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Alam</a:t>
                      </a:r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Y.Abbass</a:t>
                      </a:r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MDPI, Sensors, Vol.20, Issue 2,2020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3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 air-writing recognition system using three-dimensional (3D) trajectories collected by a depth camera that tracks the fingertip.</a:t>
                      </a:r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4790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3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Fingertip detection and tracking for recognition of air-writing in videos</a:t>
                      </a: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Sohom</a:t>
                      </a:r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Mukherje</a:t>
                      </a:r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IN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SK.Arif</a:t>
                      </a:r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Ahmeed,Debi</a:t>
                      </a:r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Prosad</a:t>
                      </a:r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Dogra</a:t>
                      </a: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ELSEVIER, Expert Systems with Applications,Vol.136,Issue 2,2018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3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 writing hand pose </a:t>
                      </a:r>
                      <a:r>
                        <a:rPr kumimoji="0" lang="en-US" sz="13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detection algorithm </a:t>
                      </a:r>
                      <a:r>
                        <a:rPr kumimoji="0" lang="en-US" sz="13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for initialization of air-writing using the Faster R-CNN framework.</a:t>
                      </a:r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4655188"/>
                  </a:ext>
                </a:extLst>
              </a:tr>
              <a:tr h="145104"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Hand Tracking in 3D Space using </a:t>
                      </a:r>
                      <a:r>
                        <a:rPr kumimoji="0"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MediaPipe</a:t>
                      </a:r>
                      <a:r>
                        <a:rPr kumimoji="0" lang="en-US" sz="12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and PnP Method for Intuitive Control of Virtual Globe</a:t>
                      </a:r>
                      <a:endParaRPr kumimoji="0" lang="en-US" sz="13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V. </a:t>
                      </a:r>
                      <a:r>
                        <a:rPr kumimoji="0"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Chunduru</a:t>
                      </a:r>
                      <a:r>
                        <a:rPr kumimoji="0" lang="en-US" sz="12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M. Roy, D. R. N. S and R. G. </a:t>
                      </a:r>
                      <a:r>
                        <a:rPr kumimoji="0"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Chittawadigi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IEEE,IEEE 9th Region 10 Humanitarian Technology Conference (R10-HTC) ,pp.1-6,2021</a:t>
                      </a:r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.Google’s media pipe library is employed along with Open CV’s pose estimation functions which improves the accuracy of hand tracking system.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1201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Movement estimation using </a:t>
                      </a:r>
                      <a:r>
                        <a:rPr kumimoji="0"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mediapipe</a:t>
                      </a:r>
                      <a:r>
                        <a:rPr kumimoji="0" lang="en-US" sz="12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kumimoji="0"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blazepose</a:t>
                      </a:r>
                      <a:endParaRPr kumimoji="0" lang="en-US" sz="12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Pauzi,Ainun</a:t>
                      </a:r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Syarafana</a:t>
                      </a:r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Binti,et</a:t>
                      </a:r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al</a:t>
                      </a: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SPRINGER,International</a:t>
                      </a:r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Visual Informatics Conference , pp.562-571,2021</a:t>
                      </a:r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 system to track the body movement of a person from a video source while augmenting the labelled skeleton joints onto the body of the person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0317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2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Effects of red light on sleep inertia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Gupta, S., Pandey, A., </a:t>
                      </a:r>
                      <a:r>
                        <a:rPr lang="en-IN" sz="12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Naruka</a:t>
                      </a: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S, Gupta, K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i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ELSEIVER,5th ICMETE</a:t>
                      </a:r>
                      <a:r>
                        <a:rPr lang="en-IN" sz="12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,</a:t>
                      </a: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pp. 573-579,2022. 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voice assistant is done using Python using libraries like pyttsx3, sapi5 and many more. .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2813721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5C409F-7724-4696-0DD3-A41148CF5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534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559"/>
    </mc:Choice>
    <mc:Fallback xmlns="">
      <p:transition spd="slow" advTm="3555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1">
            <a:extLst>
              <a:ext uri="{FF2B5EF4-FFF2-40B4-BE49-F238E27FC236}">
                <a16:creationId xmlns:a16="http://schemas.microsoft.com/office/drawing/2014/main" id="{CC31ACE2-C053-456A-5695-4D9D891A3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3637813">
            <a:off x="10278035" y="5921070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6C3A0">
              <a:alpha val="49804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9AF98ABB-D0D5-71CE-B63E-4167C845E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82969" y="4366736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E933798C-23E9-AEBB-D241-DB878986B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278035" y="295619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GAP ANALYSIS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0CF47-E256-97BA-2ED3-EE7A72583E4F}"/>
              </a:ext>
            </a:extLst>
          </p:cNvPr>
          <p:cNvSpPr txBox="1"/>
          <p:nvPr/>
        </p:nvSpPr>
        <p:spPr>
          <a:xfrm>
            <a:off x="1087313" y="1501453"/>
            <a:ext cx="8295656" cy="5565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 air writing models focus on writing using colored finger tip or tracking of fingertip.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machine learning and computer vision technologies are used in building the model.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text to speech converter  use </a:t>
            </a:r>
            <a:r>
              <a:rPr lang="en-US" sz="2400" dirty="0" err="1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gTTS</a:t>
            </a:r>
            <a:r>
              <a:rPr 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sz="2400" b="0" i="0" kern="1200" dirty="0">
                <a:solidFill>
                  <a:schemeClr val="dk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pyttsx3 and </a:t>
            </a:r>
            <a:r>
              <a:rPr kumimoji="0" lang="en-US" sz="2400" b="0" i="0" kern="1200" dirty="0" err="1">
                <a:solidFill>
                  <a:schemeClr val="dk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Winsound</a:t>
            </a:r>
            <a:r>
              <a:rPr kumimoji="0" lang="en-US" sz="2400" b="0" i="0" kern="1200" dirty="0">
                <a:solidFill>
                  <a:schemeClr val="dk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module in python.</a:t>
            </a:r>
            <a:endParaRPr lang="en-US" sz="2400" b="0" i="0" dirty="0">
              <a:solidFill>
                <a:srgbClr val="33333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Air writing and detection models are developed for Alphanumeric characters (A- Z, a-z ,0-9) and Chinese characters.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33333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3C66F8-A442-6D31-70D6-CD8DEF04D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19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40"/>
    </mc:Choice>
    <mc:Fallback xmlns="">
      <p:transition spd="slow" advTm="3124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DRAWBACK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0CF47-E256-97BA-2ED3-EE7A72583E4F}"/>
              </a:ext>
            </a:extLst>
          </p:cNvPr>
          <p:cNvSpPr txBox="1"/>
          <p:nvPr/>
        </p:nvSpPr>
        <p:spPr>
          <a:xfrm>
            <a:off x="838200" y="1445769"/>
            <a:ext cx="8855243" cy="2570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air writing in the existing methods  is carried out by tracking of coloured fingertip or tracking of fingertip.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with this method is that when an object of same colour is present inside the virtual window the model ends up tracking that object too.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568A57-418C-F2D3-76CD-583CA5E68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104" y="4222328"/>
            <a:ext cx="3324226" cy="19231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2F15FE4-5981-2A3D-4F64-62EB4F95F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4670" y="4222328"/>
            <a:ext cx="3441699" cy="192312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B30F1B-D5CA-8F88-09FE-D7AC9553A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496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92"/>
    </mc:Choice>
    <mc:Fallback xmlns="">
      <p:transition spd="slow" advTm="3219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1">
            <a:extLst>
              <a:ext uri="{FF2B5EF4-FFF2-40B4-BE49-F238E27FC236}">
                <a16:creationId xmlns:a16="http://schemas.microsoft.com/office/drawing/2014/main" id="{CC31ACE2-C053-456A-5695-4D9D891A3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3637813">
            <a:off x="10278035" y="5921070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6C3A0">
              <a:alpha val="49804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9AF98ABB-D0D5-71CE-B63E-4167C845E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82969" y="4366736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E933798C-23E9-AEBB-D241-DB878986B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278035" y="295619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0CF47-E256-97BA-2ED3-EE7A72583E4F}"/>
              </a:ext>
            </a:extLst>
          </p:cNvPr>
          <p:cNvSpPr txBox="1"/>
          <p:nvPr/>
        </p:nvSpPr>
        <p:spPr>
          <a:xfrm>
            <a:off x="1171073" y="1690688"/>
            <a:ext cx="8295656" cy="4284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trajectory of character is found by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which is a cross platform Open CV library.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obtained image is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masked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neural network algorithm used for image classification is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Dense Net 121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is one of the CNN models. 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integration is done using </a:t>
            </a:r>
            <a:r>
              <a:rPr lang="en-I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winsound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 in Python.</a:t>
            </a:r>
          </a:p>
          <a:p>
            <a:pPr>
              <a:lnSpc>
                <a:spcPct val="150000"/>
              </a:lnSpc>
            </a:pPr>
            <a:endParaRPr lang="en-IN" sz="20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sz="20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7210C7-44C1-5BC3-C3B2-2410C273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5185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846"/>
    </mc:Choice>
    <mc:Fallback xmlns="">
      <p:transition spd="slow" advTm="18846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1">
            <a:extLst>
              <a:ext uri="{FF2B5EF4-FFF2-40B4-BE49-F238E27FC236}">
                <a16:creationId xmlns:a16="http://schemas.microsoft.com/office/drawing/2014/main" id="{CC31ACE2-C053-456A-5695-4D9D891A3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3637813">
            <a:off x="10278035" y="5921070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22225" cap="flat" cmpd="sng" algn="ctr">
            <a:solidFill>
              <a:srgbClr val="C00000">
                <a:alpha val="31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E933798C-23E9-AEBB-D241-DB878986B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24444" y="4984140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26294-8178-8080-DCA4-71B114005A85}"/>
              </a:ext>
            </a:extLst>
          </p:cNvPr>
          <p:cNvSpPr/>
          <p:nvPr/>
        </p:nvSpPr>
        <p:spPr>
          <a:xfrm>
            <a:off x="983734" y="2094108"/>
            <a:ext cx="1951464" cy="69137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3C28F-DFEE-5220-73B3-81750482D4F4}"/>
              </a:ext>
            </a:extLst>
          </p:cNvPr>
          <p:cNvSpPr/>
          <p:nvPr/>
        </p:nvSpPr>
        <p:spPr>
          <a:xfrm>
            <a:off x="3834318" y="2094108"/>
            <a:ext cx="1951464" cy="69137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83A1E8-7359-4E98-D444-72F3AF78E69C}"/>
              </a:ext>
            </a:extLst>
          </p:cNvPr>
          <p:cNvSpPr/>
          <p:nvPr/>
        </p:nvSpPr>
        <p:spPr>
          <a:xfrm>
            <a:off x="6757640" y="2094108"/>
            <a:ext cx="1951464" cy="69137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2FA94C-2108-3E05-9A72-F0CC699D4015}"/>
              </a:ext>
            </a:extLst>
          </p:cNvPr>
          <p:cNvSpPr/>
          <p:nvPr/>
        </p:nvSpPr>
        <p:spPr>
          <a:xfrm>
            <a:off x="9714415" y="2094108"/>
            <a:ext cx="1951464" cy="69137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2C8ED9-B40D-8ACE-5FEA-D8DCD4A42472}"/>
              </a:ext>
            </a:extLst>
          </p:cNvPr>
          <p:cNvSpPr/>
          <p:nvPr/>
        </p:nvSpPr>
        <p:spPr>
          <a:xfrm>
            <a:off x="6757640" y="3726829"/>
            <a:ext cx="1951464" cy="69137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44F800-07EA-6573-E918-55D744CFFCCF}"/>
              </a:ext>
            </a:extLst>
          </p:cNvPr>
          <p:cNvSpPr txBox="1"/>
          <p:nvPr/>
        </p:nvSpPr>
        <p:spPr>
          <a:xfrm>
            <a:off x="785986" y="2164391"/>
            <a:ext cx="2346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TRAJECTORY MAPPING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BFD479-906B-7929-7780-D4639FBE3FE2}"/>
              </a:ext>
            </a:extLst>
          </p:cNvPr>
          <p:cNvSpPr txBox="1"/>
          <p:nvPr/>
        </p:nvSpPr>
        <p:spPr>
          <a:xfrm>
            <a:off x="3468930" y="2290690"/>
            <a:ext cx="2682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6C0A89-D179-8BAA-EC07-9D495E239FB6}"/>
              </a:ext>
            </a:extLst>
          </p:cNvPr>
          <p:cNvSpPr txBox="1"/>
          <p:nvPr/>
        </p:nvSpPr>
        <p:spPr>
          <a:xfrm>
            <a:off x="6640984" y="2122518"/>
            <a:ext cx="2104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DENSENET 121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7E45AD3-E338-B676-4CFD-8C935E917B43}"/>
              </a:ext>
            </a:extLst>
          </p:cNvPr>
          <p:cNvSpPr txBox="1"/>
          <p:nvPr/>
        </p:nvSpPr>
        <p:spPr>
          <a:xfrm>
            <a:off x="9752721" y="2164390"/>
            <a:ext cx="1874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 AND VOICE OUTPUT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86A5D4-CF2D-0455-98D1-2D6C94359648}"/>
              </a:ext>
            </a:extLst>
          </p:cNvPr>
          <p:cNvSpPr txBox="1"/>
          <p:nvPr/>
        </p:nvSpPr>
        <p:spPr>
          <a:xfrm>
            <a:off x="7044325" y="3887851"/>
            <a:ext cx="1378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2FE1A836-9486-D0A1-07FA-A03D9254EACF}"/>
              </a:ext>
            </a:extLst>
          </p:cNvPr>
          <p:cNvSpPr/>
          <p:nvPr/>
        </p:nvSpPr>
        <p:spPr>
          <a:xfrm>
            <a:off x="2993721" y="2406438"/>
            <a:ext cx="804218" cy="711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21F249CB-FC73-B64C-0110-501144CEA0B1}"/>
              </a:ext>
            </a:extLst>
          </p:cNvPr>
          <p:cNvSpPr/>
          <p:nvPr/>
        </p:nvSpPr>
        <p:spPr>
          <a:xfrm>
            <a:off x="8829303" y="2407418"/>
            <a:ext cx="804218" cy="711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F0DC1DB1-11B9-3082-F0B6-1B683BD3E059}"/>
              </a:ext>
            </a:extLst>
          </p:cNvPr>
          <p:cNvSpPr/>
          <p:nvPr/>
        </p:nvSpPr>
        <p:spPr>
          <a:xfrm>
            <a:off x="5876141" y="2404236"/>
            <a:ext cx="804218" cy="711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Arrow: Up 23">
            <a:extLst>
              <a:ext uri="{FF2B5EF4-FFF2-40B4-BE49-F238E27FC236}">
                <a16:creationId xmlns:a16="http://schemas.microsoft.com/office/drawing/2014/main" id="{4A57DFED-5984-B0B1-55C0-51B9CF619EAD}"/>
              </a:ext>
            </a:extLst>
          </p:cNvPr>
          <p:cNvSpPr/>
          <p:nvPr/>
        </p:nvSpPr>
        <p:spPr>
          <a:xfrm>
            <a:off x="7647514" y="2858398"/>
            <a:ext cx="45719" cy="778882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D6EC55-22CB-BEA9-7312-F2ACB94D7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325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94"/>
    </mc:Choice>
    <mc:Fallback xmlns="">
      <p:transition spd="slow" advTm="3349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1">
            <a:extLst>
              <a:ext uri="{FF2B5EF4-FFF2-40B4-BE49-F238E27FC236}">
                <a16:creationId xmlns:a16="http://schemas.microsoft.com/office/drawing/2014/main" id="{CC31ACE2-C053-456A-5695-4D9D891A3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3637813">
            <a:off x="10278035" y="5921070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22225" cap="flat" cmpd="sng" algn="ctr">
            <a:solidFill>
              <a:srgbClr val="C00000">
                <a:alpha val="31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9AF98ABB-D0D5-71CE-B63E-4167C845E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82969" y="441925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E933798C-23E9-AEBB-D241-DB878986B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278035" y="295619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E915D3-1DC3-C06C-31F1-2310B364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250759C-5B2D-2D47-B2D5-95E2C50EB5BF}"/>
              </a:ext>
            </a:extLst>
          </p:cNvPr>
          <p:cNvCxnSpPr/>
          <p:nvPr/>
        </p:nvCxnSpPr>
        <p:spPr>
          <a:xfrm>
            <a:off x="1458670" y="2205037"/>
            <a:ext cx="0" cy="2447925"/>
          </a:xfrm>
          <a:prstGeom prst="line">
            <a:avLst/>
          </a:prstGeom>
          <a:ln w="34925">
            <a:solidFill>
              <a:schemeClr val="accent2">
                <a:lumMod val="40000"/>
                <a:lumOff val="60000"/>
                <a:alpha val="94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5E9C9DB-072A-5057-F94E-22AE32F45B31}"/>
              </a:ext>
            </a:extLst>
          </p:cNvPr>
          <p:cNvSpPr txBox="1"/>
          <p:nvPr/>
        </p:nvSpPr>
        <p:spPr>
          <a:xfrm>
            <a:off x="2026919" y="2606040"/>
            <a:ext cx="4069079" cy="168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ANACONDA PROMPT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SPYDER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COLAB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0620BE5-4EB1-413B-DEAA-8CDB26B28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B1A21-90FF-41EE-A7B5-993F864CC9E7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4496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35"/>
    </mc:Choice>
    <mc:Fallback xmlns="">
      <p:transition spd="slow" advTm="9135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IEEE_Conference_ppt</Template>
  <TotalTime>0</TotalTime>
  <Words>1149</Words>
  <Application>Microsoft Office PowerPoint</Application>
  <PresentationFormat>Widescreen</PresentationFormat>
  <Paragraphs>161</Paragraphs>
  <Slides>23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Courier New</vt:lpstr>
      <vt:lpstr>Posterama Text SemiBold</vt:lpstr>
      <vt:lpstr>Times New Roman</vt:lpstr>
      <vt:lpstr>Office Theme</vt:lpstr>
      <vt:lpstr>REAL TIME AIR WRITING AND RECOGNITION OF TAMIL CHARACTER WITH VOICE INTEGRATION USING  DEEP LEARNING</vt:lpstr>
      <vt:lpstr>OBJECTIVE</vt:lpstr>
      <vt:lpstr>INTRODUCTION</vt:lpstr>
      <vt:lpstr>LITERATURE REVIEW</vt:lpstr>
      <vt:lpstr>GAP ANALYSIS </vt:lpstr>
      <vt:lpstr>DRAWBACK</vt:lpstr>
      <vt:lpstr>PROPOSED METHOD </vt:lpstr>
      <vt:lpstr>BLOCK DIAGRAM</vt:lpstr>
      <vt:lpstr>TOOLS USED</vt:lpstr>
      <vt:lpstr>USER INTERFACE</vt:lpstr>
      <vt:lpstr>MEDIA PIPE</vt:lpstr>
      <vt:lpstr> TRAJECTORY MAPPING AND MASKING</vt:lpstr>
      <vt:lpstr>DATASET</vt:lpstr>
      <vt:lpstr>DENSE NET 121</vt:lpstr>
      <vt:lpstr>TRAINING AND TESTING</vt:lpstr>
      <vt:lpstr>F1 SCORE  AND CONFUSION MATRIX</vt:lpstr>
      <vt:lpstr>VOICE FILE</vt:lpstr>
      <vt:lpstr>TRAJECTORY MAPPED AND MASKED OUPUT</vt:lpstr>
      <vt:lpstr>TEXT AND VOICE OUPUT</vt:lpstr>
      <vt:lpstr>DEMO VIDEO</vt:lpstr>
      <vt:lpstr>CONCLUSION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AIR WRITING AND RECOGNITION OF TAMIL CHARACTER WITH VOICE INTEGRATION USING  DEEP LEARNING</dc:title>
  <dc:creator>hema saraswathi</dc:creator>
  <cp:lastModifiedBy>hema saraswathi</cp:lastModifiedBy>
  <cp:revision>1</cp:revision>
  <dcterms:created xsi:type="dcterms:W3CDTF">2023-07-02T05:24:29Z</dcterms:created>
  <dcterms:modified xsi:type="dcterms:W3CDTF">2023-07-02T05:24:52Z</dcterms:modified>
</cp:coreProperties>
</file>

<file path=docProps/thumbnail.jpeg>
</file>